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roxima Nova Semibold" panose="020B0604020202020204" charset="0"/>
      <p:regular r:id="rId22"/>
      <p:bold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eg Anikin" initials="OA" lastIdx="6" clrIdx="0">
    <p:extLst>
      <p:ext uri="{19B8F6BF-5375-455C-9EA6-DF929625EA0E}">
        <p15:presenceInfo xmlns:p15="http://schemas.microsoft.com/office/powerpoint/2012/main" userId="Oleg Anik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561" autoAdjust="0"/>
  </p:normalViewPr>
  <p:slideViewPr>
    <p:cSldViewPr snapToGrid="0">
      <p:cViewPr varScale="1">
        <p:scale>
          <a:sx n="79" d="100"/>
          <a:sy n="79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1T12:04:46.219" idx="1">
    <p:pos x="6052" y="2573"/>
    <p:text>убрать ручных тестировщиков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1T12:11:08.349" idx="2">
    <p:pos x="6680" y="1258"/>
    <p:text>русифицировать, перерисовать, увеличить шрифт</p:text>
    <p:extLst>
      <p:ext uri="{C676402C-5697-4E1C-873F-D02D1690AC5C}">
        <p15:threadingInfo xmlns:p15="http://schemas.microsoft.com/office/powerpoint/2012/main" timeZoneBias="-180"/>
      </p:ext>
    </p:extLst>
  </p:cm>
  <p:cm authorId="1" dt="2018-06-11T12:12:05.112" idx="3">
    <p:pos x="10" y="10"/>
    <p:text>соединить с селениумом, рассказать про браузеры и приложениея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1T12:18:02.380" idx="4">
    <p:pos x="10" y="10"/>
    <p:text>Рассказать про каждый без воды.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1T12:19:12.071" idx="5">
    <p:pos x="10" y="10"/>
    <p:text>объяснить, какие тесты проходятт. Что задумано, счто ожитдается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1T12:23:46.496" idx="6">
    <p:pos x="10" y="10"/>
    <p:text>подписи к элементам, названия тестов русифицировать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2%D0%BE%D0%B1%D0%BE%D0%B4%D0%BD%D0%BE%D0%B5_%D0%BF%D1%80%D0%BE%D0%B3%D1%80%D0%B0%D0%BC%D0%BC%D0%BD%D0%BE%D0%B5_%D0%BE%D0%B1%D0%B5%D1%81%D0%BF%D0%B5%D1%87%D0%B5%D0%BD%D0%B8%D0%B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Java" TargetMode="External"/><Relationship Id="rId5" Type="http://schemas.openxmlformats.org/officeDocument/2006/relationships/hyperlink" Target="https://ru.wikipedia.org/wiki/%D0%AF%D0%B7%D1%8B%D0%BA_%D0%BF%D1%80%D0%BE%D0%B3%D1%80%D0%B0%D0%BC%D0%BC%D0%B8%D1%80%D0%BE%D0%B2%D0%B0%D0%BD%D0%B8%D1%8F" TargetMode="External"/><Relationship Id="rId4" Type="http://schemas.openxmlformats.org/officeDocument/2006/relationships/hyperlink" Target="https://ru.wikipedia.org/wiki/%D0%98%D0%BD%D1%82%D0%B5%D0%B3%D1%80%D0%B8%D1%80%D0%BE%D0%B2%D0%B0%D0%BD%D0%BD%D0%B0%D1%8F_%D1%81%D1%80%D0%B5%D0%B4%D0%B0_%D1%80%D0%B0%D0%B7%D1%80%D0%B0%D0%B1%D0%BE%D1%82%D0%BA%D0%B8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20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Диаграмма классов</a:t>
            </a:r>
            <a:endParaRPr sz="1100"/>
          </a:p>
          <a:p>
            <a:pPr marL="228600" lvl="0" indent="-1206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Жизненный цикл</a:t>
            </a:r>
            <a:endParaRPr sz="1100"/>
          </a:p>
          <a:p>
            <a:pPr marL="228600" lvl="0" indent="-1206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Какие паттерны из автоматизации тестирования были использованы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Проблема различия экранов и логики на iOS и Android </a:t>
            </a: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 sz="1000">
                <a:solidFill>
                  <a:srgbClr val="434A54"/>
                </a:solidFill>
                <a:latin typeface="Arial"/>
                <a:ea typeface="Arial"/>
                <a:cs typeface="Arial"/>
                <a:sym typeface="Arial"/>
              </a:rPr>
              <a:t>Spring Online — это веб-сервис для организации полного цикла дистанционного обучения. </a:t>
            </a:r>
            <a:endParaRPr sz="1000">
              <a:solidFill>
                <a:srgbClr val="434A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 sz="1000">
                <a:solidFill>
                  <a:srgbClr val="434A54"/>
                </a:solidFill>
                <a:latin typeface="Arial"/>
                <a:ea typeface="Arial"/>
                <a:cs typeface="Arial"/>
                <a:sym typeface="Arial"/>
              </a:rPr>
              <a:t>Сервис позволяет размещать в облаке курсы, тесты, аудио, видео и документы. Умеет рассылать приглашения и измерять эффективность обучения. Доступна интеграция с другими продуктами iSpring и многие другие опции</a:t>
            </a:r>
            <a:endParaRPr sz="1000">
              <a:solidFill>
                <a:srgbClr val="434A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434A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Мобильное приложение iSpring Learn предоставляет расширенные возможности для обучения онлайн: необходимый курс всегда под рукой; даже если нет подключения к интернету, курс можно загрузить на устройство и продолжить обучение в режиме офлайн; удобное планирование обучения с помощью календаря; установка уведомлений, чтобы не забывать изучать курс каждый день.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Первая версия приложения на Android была выпущена 4 года назад, на iPad 5 лет назад, а на iPhone совсем недавно – в начале 2017 года. За это время, было разработано и выпущено 6 крупных фич. С каждой новой функцией проект растет и, соответственно, нуждается в более тщательном тестировании. Стоит отметить, что сейчас на проекте работает только один тестировщик, который отвечает за качество нескольких мобильных проектов, выпускаемых командой мобильной разработки.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По данным, собранным аналитическим агентством We Are Social, сегодня в мире около 68% людей имеют мобильный телефон, большинство из которых пользуются смартфонами. Статистика показывает, что за последний год использование мобильного интернета увеличилось на 4%, что в общей сумме составляет 52% от общего веб-трафика. Стоит заметить, что это больше чем со всех остальных типов устройств вместе взятых.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114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Более того, согласно свежим данным компании App Annie, занимающейся исследованиями рынка мобильных приложений, сегодня люди проводят в мобильных приложениях в 7 раз больше времени, чем в мобильных версиях браузеров. </a:t>
            </a: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Итак, у нас было кроссплатформенное приложение iSpring Learn, один автоматизатор, небольшая ферма живых устройств.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Было необходимо снизить нагрузку на ручного тестировщика,</a:t>
            </a: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206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Какие существуют</a:t>
            </a:r>
            <a:endParaRPr sz="1100"/>
          </a:p>
          <a:p>
            <a:pPr marL="228600" lvl="0" indent="-1206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Какие подощли по требованиям</a:t>
            </a:r>
            <a:endParaRPr sz="1100"/>
          </a:p>
          <a:p>
            <a:pPr marL="228600" lvl="0" indent="-1206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Сравнили оставшиеся</a:t>
            </a:r>
            <a:endParaRPr sz="1100"/>
          </a:p>
          <a:p>
            <a:pPr marL="228600" lvl="0" indent="-1206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sz="1100"/>
              <a:t>Окончательный выбор</a:t>
            </a:r>
            <a:endParaRPr sz="1100"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Appium — это HTTP-сервер, написанный на Nodes, который создает и обрабатывает WebDriver-сессии. Appium придерживается того же подхода, что и Selenium WebDriver, который получает HTTP-запросы в формате JSON от клиентов и преобразует их в зависимости от платформы, на которой он работает.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Чтобы запустить автотесты необходимо: запустить Appium сервер, эмулятор мобильного устройства и запустить скриптыю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был выбран язык </a:t>
            </a: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-RU" sz="1100" b="1" dirty="0">
                <a:latin typeface="Proxima Nova"/>
                <a:ea typeface="Proxima Nova"/>
                <a:cs typeface="Proxima Nova"/>
                <a:sym typeface="Proxima Nova"/>
              </a:rPr>
              <a:t>так как он активно используется в 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в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 разработке мобильных приложений.</a:t>
            </a:r>
            <a:endParaRPr sz="11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100" b="1" dirty="0" err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NetBeans</a:t>
            </a:r>
            <a:r>
              <a:rPr lang="ru-RU" sz="1100" b="1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IDE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— </a:t>
            </a:r>
            <a:r>
              <a:rPr lang="ru-RU" sz="1100" dirty="0">
                <a:solidFill>
                  <a:srgbClr val="0B008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свободная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100" dirty="0">
                <a:solidFill>
                  <a:srgbClr val="0B008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интегрированная среда разработки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приложений на </a:t>
            </a:r>
            <a:r>
              <a:rPr lang="ru-RU" sz="1100" dirty="0">
                <a:solidFill>
                  <a:srgbClr val="0B008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языках программирования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100" dirty="0" err="1">
                <a:solidFill>
                  <a:srgbClr val="0B0080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Java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и ряда других. Был выбран потому что: он бесплатный (в отличии </a:t>
            </a:r>
            <a:r>
              <a:rPr lang="ru-RU" sz="1100" dirty="0" err="1" smtClean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Intell</a:t>
            </a:r>
            <a:r>
              <a:rPr lang="en-US" sz="1100" dirty="0" err="1" smtClean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iJ</a:t>
            </a:r>
            <a:r>
              <a:rPr lang="ru-RU" sz="1100" dirty="0" smtClean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IDE) и дает возможность создавать </a:t>
            </a:r>
            <a:r>
              <a:rPr lang="ru-RU" sz="1100" dirty="0" err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Maven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проекты.</a:t>
            </a:r>
            <a:endParaRPr sz="1100" dirty="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100" dirty="0" err="1" smtClean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Appium</a:t>
            </a:r>
            <a:endParaRPr sz="1100" dirty="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100" dirty="0" err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Xcode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для эмулятора </a:t>
            </a:r>
            <a:r>
              <a:rPr lang="ru-RU" sz="1100" dirty="0" err="1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iOS</a:t>
            </a:r>
            <a:r>
              <a:rPr lang="ru-RU" sz="1100" dirty="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девайсов</a:t>
            </a:r>
            <a:endParaRPr sz="1100" dirty="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UIAutomationViewer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 использую для поиска элементов в </a:t>
            </a: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активити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 приложения на </a:t>
            </a: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Android</a:t>
            </a:r>
            <a:endParaRPr sz="11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 err="1">
                <a:solidFill>
                  <a:srgbClr val="515151"/>
                </a:solidFill>
                <a:latin typeface="Proxima Nova"/>
                <a:ea typeface="Proxima Nova"/>
                <a:cs typeface="Proxima Nova"/>
                <a:sym typeface="Proxima Nova"/>
              </a:rPr>
              <a:t>TestNG</a:t>
            </a:r>
            <a:r>
              <a:rPr lang="ru-RU" sz="1100" dirty="0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– это </a:t>
            </a:r>
            <a:r>
              <a:rPr lang="ru-RU" sz="1100" dirty="0" err="1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фреймворк</a:t>
            </a:r>
            <a:r>
              <a:rPr lang="ru-RU" sz="1100" dirty="0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для тестирования, написанный </a:t>
            </a:r>
            <a:r>
              <a:rPr lang="ru-RU" sz="1100" dirty="0" err="1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r>
              <a:rPr lang="ru-RU" sz="1100" dirty="0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Мы используем </a:t>
            </a:r>
            <a:r>
              <a:rPr lang="ru-RU" sz="1100" dirty="0" err="1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TestNG</a:t>
            </a:r>
            <a:r>
              <a:rPr lang="ru-RU" sz="1100" dirty="0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для аннотаций и для реализации </a:t>
            </a:r>
            <a:r>
              <a:rPr lang="ru-RU" sz="1100" dirty="0" err="1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data-driven</a:t>
            </a:r>
            <a:r>
              <a:rPr lang="ru-RU" sz="1100" dirty="0">
                <a:solidFill>
                  <a:srgbClr val="51515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паттерна</a:t>
            </a:r>
            <a:endParaRPr sz="11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 err="1">
                <a:latin typeface="Proxima Nova"/>
                <a:ea typeface="Proxima Nova"/>
                <a:cs typeface="Proxima Nova"/>
                <a:sym typeface="Proxima Nova"/>
              </a:rPr>
              <a:t>ExtentReports</a:t>
            </a:r>
            <a:r>
              <a:rPr lang="ru-RU" sz="1100" dirty="0">
                <a:latin typeface="Proxima Nova"/>
                <a:ea typeface="Proxima Nova"/>
                <a:cs typeface="Proxima Nova"/>
                <a:sym typeface="Proxima Nova"/>
              </a:rPr>
              <a:t> - для генерации отчета прогона тестов</a:t>
            </a:r>
            <a:endParaRPr sz="1100" dirty="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mtClean="0"/>
              <a:t>Йошкар-Ола, 2018 г.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comments" Target="../comments/comment4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803364" y="1430555"/>
            <a:ext cx="7780022" cy="215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Автоматизация регрессионного тестирования мобильного приложения iSpring Learn с помощью Appium</a:t>
            </a:r>
            <a:endParaRPr sz="3600" i="0" u="none" strike="noStrike" cap="none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r="16865"/>
          <a:stretch/>
        </p:blipFill>
        <p:spPr>
          <a:xfrm>
            <a:off x="9013371" y="2631739"/>
            <a:ext cx="3178629" cy="4226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364" y="865951"/>
            <a:ext cx="1446350" cy="36511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803364" y="4569316"/>
            <a:ext cx="7707590" cy="858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dirty="0" smtClean="0">
                <a:latin typeface="Proxima Nova"/>
                <a:ea typeface="Proxima Nova"/>
                <a:cs typeface="Proxima Nova"/>
                <a:sym typeface="Proxima Nova"/>
              </a:rPr>
              <a:t>Выполнил студент</a:t>
            </a:r>
            <a:r>
              <a:rPr lang="ru-RU" sz="240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группы ПС-41 </a:t>
            </a:r>
            <a:r>
              <a:rPr lang="ru-RU" sz="240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Царегородцева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Е.А.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Руководитель от кафедры: </a:t>
            </a:r>
            <a:r>
              <a:rPr lang="ru-RU" sz="24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Шумков Д.С</a:t>
            </a:r>
            <a:r>
              <a:rPr lang="ru-RU" sz="240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dirty="0" smtClean="0">
                <a:latin typeface="Proxima Nova"/>
                <a:ea typeface="Proxima Nova"/>
                <a:cs typeface="Proxima Nova"/>
                <a:sym typeface="Proxima Nova"/>
              </a:rPr>
              <a:t>Руководитель от предприятия: Ильин А.А.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Архитектура приложения</a:t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1070975" y="1991650"/>
            <a:ext cx="9995700" cy="387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будет чуть позже</a:t>
            </a:r>
            <a:endParaRPr sz="3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/>
          </a:p>
        </p:txBody>
      </p:sp>
      <p:pic>
        <p:nvPicPr>
          <p:cNvPr id="3" name="normal screencast andr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3725" y="0"/>
            <a:ext cx="338455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28" y="45225"/>
            <a:ext cx="10963941" cy="67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Анализ/выводы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Все + и -, которые встретились на пути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Достигнуты ли цели и задачи, поставленные в начале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Перспектива развития</a:t>
            </a:r>
            <a:endParaRPr dirty="0"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•"/>
            </a:pPr>
            <a:r>
              <a:rPr lang="ru-RU" dirty="0" smtClean="0">
                <a:latin typeface="Proxima Nova"/>
                <a:ea typeface="Proxima Nova"/>
                <a:cs typeface="Proxima Nova"/>
                <a:sym typeface="Proxima Nova"/>
              </a:rPr>
              <a:t>Параллельный запуск тестов 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на разных эмуляторах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•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Возможный переход на более подробные </a:t>
            </a:r>
            <a:r>
              <a:rPr lang="ru-RU" dirty="0" smtClean="0">
                <a:latin typeface="Proxima Nova"/>
                <a:ea typeface="Proxima Nova"/>
                <a:cs typeface="Proxima Nova"/>
                <a:sym typeface="Proxima Nova"/>
              </a:rPr>
              <a:t>отчеты: </a:t>
            </a:r>
            <a:r>
              <a:rPr lang="ru-RU" dirty="0" err="1" smtClean="0">
                <a:latin typeface="Proxima Nova"/>
                <a:ea typeface="Proxima Nova"/>
                <a:cs typeface="Proxima Nova"/>
                <a:sym typeface="Proxima Nova"/>
              </a:rPr>
              <a:t>Allure</a:t>
            </a:r>
            <a:r>
              <a:rPr lang="ru-RU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dirty="0" err="1" smtClean="0">
                <a:latin typeface="Proxima Nova"/>
                <a:ea typeface="Proxima Nova"/>
                <a:cs typeface="Proxima Nova"/>
                <a:sym typeface="Proxima Nova"/>
              </a:rPr>
              <a:t>Report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•"/>
            </a:pPr>
            <a:r>
              <a:rPr lang="ru-RU" dirty="0" smtClean="0">
                <a:latin typeface="Proxima Nova"/>
                <a:ea typeface="Proxima Nova"/>
                <a:cs typeface="Proxima Nova"/>
                <a:sym typeface="Proxima Nova"/>
              </a:rPr>
              <a:t>Свести к нулю участие человека в запуске тестов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23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Спасибо з</a:t>
            </a:r>
            <a:r>
              <a:rPr lang="ru-RU" dirty="0"/>
              <a:t>а внимание!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iSpring Learn Mobile App</a:t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737" y="1368925"/>
            <a:ext cx="6938525" cy="52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38200" y="320675"/>
            <a:ext cx="10515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/>
              <a:t>Спрос на мобильные приложения растет</a:t>
            </a:r>
            <a:endParaRPr sz="4000"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00" y="1523500"/>
            <a:ext cx="8850600" cy="497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00" y="233600"/>
            <a:ext cx="105156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Постановка задачи</a:t>
            </a:r>
            <a:endParaRPr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00" y="14874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Снизить затраты ручного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тестировщика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на выполнение регрессионного тестирования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Дано: 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eriod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кроссплатформенное мобильное приложение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iSpring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Learn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eriod"/>
            </a:pPr>
            <a:r>
              <a:rPr lang="ru-RU" dirty="0" err="1" smtClean="0">
                <a:latin typeface="Proxima Nova"/>
                <a:ea typeface="Proxima Nova"/>
                <a:cs typeface="Proxima Nova"/>
                <a:sym typeface="Proxima Nova"/>
              </a:rPr>
              <a:t>тестировщик</a:t>
            </a:r>
            <a:r>
              <a:rPr lang="ru-RU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без опыта программирования;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eriod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один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автоматизатор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eriod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небольшое хранилище живых устройств;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eriod"/>
            </a:pP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iMac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, чтобы автоматизировать платформы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iOS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Android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1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dirty="0"/>
              <a:t>Постановка задачи</a:t>
            </a:r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738900" y="1964800"/>
            <a:ext cx="10515600" cy="4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8215" indent="-457200" algn="just"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поддержка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iOS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Android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58215" indent="-457200" algn="just"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единый язык </a:t>
            </a:r>
            <a:r>
              <a:rPr lang="ru-RU" dirty="0" smtClean="0">
                <a:latin typeface="Proxima Nova"/>
                <a:ea typeface="Proxima Nova"/>
                <a:cs typeface="Proxima Nova"/>
                <a:sym typeface="Proxima Nova"/>
              </a:rPr>
              <a:t>разработки тестов;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58215" indent="-457200" algn="just"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генерация информативных и удобных </a:t>
            </a:r>
            <a:r>
              <a:rPr lang="ru-RU" dirty="0" smtClean="0">
                <a:latin typeface="Proxima Nova"/>
                <a:ea typeface="Proxima Nova"/>
                <a:cs typeface="Proxima Nova"/>
                <a:sym typeface="Proxima Nova"/>
              </a:rPr>
              <a:t>отчетов;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58215" indent="-457200" algn="just"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бесплатное решение;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58215" indent="-457200" algn="just">
              <a:lnSpc>
                <a:spcPct val="150000"/>
              </a:lnSpc>
              <a:spcBef>
                <a:spcPts val="0"/>
              </a:spcBef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UI приложение для мониторинга устройств.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Выбор и</a:t>
            </a: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нструмент</a:t>
            </a:r>
            <a:r>
              <a:rPr lang="ru-RU"/>
              <a:t>а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46" y="3600890"/>
            <a:ext cx="1020406" cy="100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70" y="4563050"/>
            <a:ext cx="2187430" cy="199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750" y="1780561"/>
            <a:ext cx="1353672" cy="132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6864" y="3106139"/>
            <a:ext cx="1353672" cy="1223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984" y="2690592"/>
            <a:ext cx="1020406" cy="100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464" y="3361124"/>
            <a:ext cx="2187430" cy="199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3396" y="2926867"/>
            <a:ext cx="1020406" cy="1004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4002225" y="3073350"/>
            <a:ext cx="1288500" cy="724800"/>
          </a:xfrm>
          <a:prstGeom prst="rightArrow">
            <a:avLst>
              <a:gd name="adj1" fmla="val 50000"/>
              <a:gd name="adj2" fmla="val 71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8133650" y="3073350"/>
            <a:ext cx="1288500" cy="724800"/>
          </a:xfrm>
          <a:prstGeom prst="rightArrow">
            <a:avLst>
              <a:gd name="adj1" fmla="val 50000"/>
              <a:gd name="adj2" fmla="val 71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037925" y="302150"/>
            <a:ext cx="105156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 smtClean="0">
                <a:latin typeface="Proxima Nova"/>
                <a:ea typeface="Proxima Nova"/>
                <a:cs typeface="Proxima Nova"/>
                <a:sym typeface="Proxima Nova"/>
              </a:rPr>
              <a:t>Описание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Appium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825" y="1997850"/>
            <a:ext cx="880110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Инструменты разработки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838200" y="1428025"/>
            <a:ext cx="10515600" cy="47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NetBeans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IDE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Appium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/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Appium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UI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XCode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UIAutomationViewer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TestNG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•"/>
            </a:pP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ExtentReports</a:t>
            </a:r>
            <a:endParaRPr sz="300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50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Использованные паттерны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Proxima Nova"/>
              <a:buChar char="•"/>
            </a:pP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Page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dirty="0" err="1" smtClean="0">
                <a:latin typeface="Proxima Nova"/>
                <a:ea typeface="Proxima Nova"/>
                <a:cs typeface="Proxima Nova"/>
                <a:sym typeface="Proxima Nova"/>
              </a:rPr>
              <a:t>Object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•"/>
            </a:pP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Data-driven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dirty="0" err="1" smtClean="0">
                <a:latin typeface="Proxima Nova"/>
                <a:ea typeface="Proxima Nova"/>
                <a:cs typeface="Proxima Nova"/>
                <a:sym typeface="Proxima Nova"/>
              </a:rPr>
              <a:t>testing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•"/>
            </a:pPr>
            <a:r>
              <a:rPr lang="ru-RU" dirty="0" err="1" smtClean="0">
                <a:latin typeface="Proxima Nova"/>
                <a:ea typeface="Proxima Nova"/>
                <a:cs typeface="Proxima Nova"/>
                <a:sym typeface="Proxima Nova"/>
              </a:rPr>
              <a:t>Factory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•"/>
            </a:pPr>
            <a:r>
              <a:rPr lang="ru-RU" dirty="0" err="1" smtClean="0">
                <a:latin typeface="Proxima Nova"/>
                <a:ea typeface="Proxima Nova"/>
                <a:cs typeface="Proxima Nova"/>
                <a:sym typeface="Proxima Nova"/>
              </a:rPr>
              <a:t>Strategy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696</Words>
  <Application>Microsoft Office PowerPoint</Application>
  <PresentationFormat>Widescreen</PresentationFormat>
  <Paragraphs>90</Paragraphs>
  <Slides>15</Slides>
  <Notes>15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Proxima Nova Semibold</vt:lpstr>
      <vt:lpstr>Arial</vt:lpstr>
      <vt:lpstr>Times New Roman</vt:lpstr>
      <vt:lpstr>Proxima Nova</vt:lpstr>
      <vt:lpstr>Office Theme</vt:lpstr>
      <vt:lpstr>Автоматизация регрессионного тестирования мобильного приложения iSpring Learn с помощью Appium</vt:lpstr>
      <vt:lpstr>iSpring Learn Mobile App</vt:lpstr>
      <vt:lpstr>Спрос на мобильные приложения растет</vt:lpstr>
      <vt:lpstr>Постановка задачи</vt:lpstr>
      <vt:lpstr>Постановка задачи</vt:lpstr>
      <vt:lpstr>Выбор инструмента</vt:lpstr>
      <vt:lpstr>Описание Appium</vt:lpstr>
      <vt:lpstr>Инструменты разработки</vt:lpstr>
      <vt:lpstr>Использованные паттерны</vt:lpstr>
      <vt:lpstr>Архитектура приложения</vt:lpstr>
      <vt:lpstr>PowerPoint Presentation</vt:lpstr>
      <vt:lpstr>PowerPoint Presentation</vt:lpstr>
      <vt:lpstr>Анализ/выводы</vt:lpstr>
      <vt:lpstr>Перспектива развития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Автоматизация регрессионного тестирования мобильного приложения iSpring Learn с помощью Appium</dc:title>
  <cp:lastModifiedBy>Oleg Anikin</cp:lastModifiedBy>
  <cp:revision>3</cp:revision>
  <dcterms:modified xsi:type="dcterms:W3CDTF">2018-06-11T09:29:20Z</dcterms:modified>
</cp:coreProperties>
</file>